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337" r:id="rId5"/>
    <p:sldId id="361" r:id="rId6"/>
    <p:sldId id="272" r:id="rId7"/>
    <p:sldId id="353" r:id="rId8"/>
    <p:sldId id="311" r:id="rId9"/>
    <p:sldId id="314" r:id="rId10"/>
    <p:sldId id="316" r:id="rId11"/>
    <p:sldId id="317" r:id="rId12"/>
    <p:sldId id="320" r:id="rId13"/>
    <p:sldId id="321" r:id="rId14"/>
    <p:sldId id="322" r:id="rId15"/>
    <p:sldId id="326" r:id="rId16"/>
    <p:sldId id="325" r:id="rId17"/>
    <p:sldId id="331" r:id="rId18"/>
    <p:sldId id="363" r:id="rId19"/>
    <p:sldId id="333" r:id="rId20"/>
    <p:sldId id="365" r:id="rId21"/>
    <p:sldId id="364" r:id="rId22"/>
    <p:sldId id="360" r:id="rId23"/>
    <p:sldId id="346" r:id="rId24"/>
    <p:sldId id="352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A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80" autoAdjust="0"/>
    <p:restoredTop sz="94660"/>
  </p:normalViewPr>
  <p:slideViewPr>
    <p:cSldViewPr snapToGrid="0">
      <p:cViewPr varScale="1">
        <p:scale>
          <a:sx n="202" d="100"/>
          <a:sy n="202" d="100"/>
        </p:scale>
        <p:origin x="192" y="1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7500D-82A0-48B9-9131-875D3309BE11}" type="datetimeFigureOut">
              <a:t>23.03.26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8BED5-51A3-44E1-A793-C723C77E297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1569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16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9206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958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20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58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290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408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206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769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3883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8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B3054-B75A-4BD7-8B3E-8DC0F614FAF3}" type="datetimeFigureOut">
              <a:rPr lang="de-DE" smtClean="0"/>
              <a:t>23.03.26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72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031C6-DD7D-615E-D471-1806A7D29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Ist</a:t>
            </a:r>
            <a:r>
              <a:rPr lang="en-US" dirty="0"/>
              <a:t> das fake? – </a:t>
            </a:r>
            <a:r>
              <a:rPr lang="en-US" dirty="0" err="1"/>
              <a:t>Desinformation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Internet</a:t>
            </a:r>
          </a:p>
        </p:txBody>
      </p:sp>
      <p:pic>
        <p:nvPicPr>
          <p:cNvPr id="4" name="Content Placeholder 3" descr="Ein Bild, das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30C689A3-4135-FFB3-7FE6-880B0C18B1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5269" y="1756975"/>
            <a:ext cx="4421462" cy="334277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86A6E1F3-E884-B1D0-49FD-E8EEEE68846B}"/>
              </a:ext>
            </a:extLst>
          </p:cNvPr>
          <p:cNvSpPr txBox="1"/>
          <p:nvPr/>
        </p:nvSpPr>
        <p:spPr>
          <a:xfrm>
            <a:off x="282736" y="6369764"/>
            <a:ext cx="79164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dirty="0"/>
              <a:t>Version 1, 2026: „Ist das fake? – Falschnachrichten im Internet“ von Kreismedienzentrum Esslingen ist lizenziert unter CC BY-SA 4.0​</a:t>
            </a:r>
          </a:p>
        </p:txBody>
      </p:sp>
    </p:spTree>
    <p:extLst>
      <p:ext uri="{BB962C8B-B14F-4D97-AF65-F5344CB8AC3E}">
        <p14:creationId xmlns:p14="http://schemas.microsoft.com/office/powerpoint/2010/main" val="1970394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6B525726-C1A8-75E4-A3A7-03BCB8CA203F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599C590-5CEB-647C-22C4-6317F0548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Screenshot, Software, Website enthält.&#10;&#10;KI-generierte Inhalte können fehlerhaft sein.">
            <a:extLst>
              <a:ext uri="{FF2B5EF4-FFF2-40B4-BE49-F238E27FC236}">
                <a16:creationId xmlns:a16="http://schemas.microsoft.com/office/drawing/2014/main" id="{DB961411-164F-B2D8-278D-D254A3EA13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31894" r="34938" b="9927"/>
          <a:stretch>
            <a:fillRect/>
          </a:stretch>
        </p:blipFill>
        <p:spPr>
          <a:xfrm>
            <a:off x="3471333" y="-2325"/>
            <a:ext cx="5249333" cy="6860325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4B5E16-0785-FC3A-4F6A-61238FEBA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34C2ED49-EC54-5E5D-9A99-89C0FBCA2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63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BE04C65C-3C36-A9C6-E4CA-CD122E911BCA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5013C6D-13B9-B0DC-B971-079BEAD4C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4784B23D-F181-E52B-3B6F-59502C7A28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7" t="31764" r="34722" b="9988"/>
          <a:stretch>
            <a:fillRect/>
          </a:stretch>
        </p:blipFill>
        <p:spPr>
          <a:xfrm>
            <a:off x="3437466" y="-29913"/>
            <a:ext cx="5317067" cy="6917825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F06D72-C1C0-587B-929E-210FB09C5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C69A2B0A-7B1F-862B-BD45-FB8C0745DE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35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F8D315A9-C3B7-1C50-BAB1-EFB168947B1B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0F2B757-34F3-F9C3-45F6-39F1C8532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9F3BC8CD-2CAA-5E14-B983-8F6B186C48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7" t="31916" r="35000" b="9835"/>
          <a:stretch>
            <a:fillRect/>
          </a:stretch>
        </p:blipFill>
        <p:spPr>
          <a:xfrm>
            <a:off x="3479800" y="-10997"/>
            <a:ext cx="5232399" cy="6868997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F52EF2A-ACD8-770F-3447-6806F2C81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BDF91F9E-61B9-086F-9E76-9AF3D1A707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430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2CBE2C5E-5C09-6877-3897-B729E57D10EC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A5616D9-AEE4-AB46-F55A-E6935519D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A1C7C118-0632-CE59-EE22-C9A01EB699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9" t="31599" r="35071" b="9618"/>
          <a:stretch>
            <a:fillRect/>
          </a:stretch>
        </p:blipFill>
        <p:spPr>
          <a:xfrm>
            <a:off x="3488267" y="-59247"/>
            <a:ext cx="5215465" cy="6917247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A2F952-81B5-6C7C-126C-7F2B93831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01B46C3B-44AD-BD3A-FBF0-E7D1102038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41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707874F9-9D2B-A79D-B4B1-304623837168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407F1BC-5946-3940-4D7C-D45993C61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F8F3D2B1-0FF1-33A4-7FF3-232F4D5DB9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8" t="31764" r="34861" b="9988"/>
          <a:stretch>
            <a:fillRect/>
          </a:stretch>
        </p:blipFill>
        <p:spPr>
          <a:xfrm>
            <a:off x="3445934" y="-18897"/>
            <a:ext cx="5300132" cy="6895793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D6C81D-C59E-B3BC-6018-B97B938E4F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F96A41DA-B8EA-BFA3-8308-8C41222182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55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15E89-21CA-DDE2-070C-6186C788D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0C5A929E-5EB5-682E-F1F6-2F7A99C8CB39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3CE1D7C-BD7C-FEC8-9F05-749E689A6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343EAD-29BC-D67A-50ED-D92370000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7216C9B4-1EAA-A28F-E60C-046A5C7F5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223F6A0F-444E-8669-AF22-F1678E00DD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270" y="0"/>
            <a:ext cx="5217459" cy="684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22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33B65D50-8279-7E31-0ED5-9A216FFDC4BC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161B86-6A77-88F1-761E-D3E09334E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0DB1CA-AEBF-2D82-33F6-E752D758B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4753513F-34EF-C0FC-A33E-BC2BB3D5F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DF72D2E1-9A8E-2B3D-C9AA-E49E0C738D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489" y="-10597"/>
            <a:ext cx="5141021" cy="689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16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6CAB5-1CFD-4688-C4C5-D153B1E6D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AC549F9A-3894-F593-1201-E62C8F6A50C1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D9368D-0CDB-978F-1890-D5C3D5DDA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2B7D8BE6-6337-4AC8-321D-32A16DAFD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DBF8DF06-AF84-8230-0E7D-9DA8802219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903" y="-51355"/>
            <a:ext cx="5310193" cy="690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09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BE553-313F-4EC2-9AFE-C1C91B787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12D653E4-EBF7-9740-92BF-CAE99ED13F74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7B159A-D19A-BDE6-37E7-0C409133F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328ABF9-A0EE-DD93-3630-5BE479AB07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7853" t="21980" r="37727" b="14846"/>
          <a:stretch>
            <a:fillRect/>
          </a:stretch>
        </p:blipFill>
        <p:spPr>
          <a:xfrm>
            <a:off x="3488267" y="0"/>
            <a:ext cx="5215466" cy="68469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73FF46-75EA-9E99-2CE7-B07431C6C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24F0248D-FCFB-EC04-DB58-CEDF829763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81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A383C5-3031-2FD5-B142-F5D21C652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 Nachricht im Klassenchat!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473ED2-C7DB-646C-CD6C-D0F8ADFDEB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" name="Grafik 3" descr="Ein Bild, das Text, Schrift, Screenshot, weiß enthält.&#10;&#10;KI-generierte Inhalte können fehlerhaft sein.">
            <a:extLst>
              <a:ext uri="{FF2B5EF4-FFF2-40B4-BE49-F238E27FC236}">
                <a16:creationId xmlns:a16="http://schemas.microsoft.com/office/drawing/2014/main" id="{5395F9EF-4CB5-DDA9-2A87-3597109F2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026" y="2063147"/>
            <a:ext cx="6597947" cy="387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997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15611C-BC79-2B48-D342-75962378A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Fakes haben eine lange Geschichte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D3772CE-1C7D-CBA5-4FBC-90CF7BFE31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5D423E4-350B-8FB9-7C6D-D1D46DB7F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72" y="1807857"/>
            <a:ext cx="12206372" cy="468501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45B407C-7913-93BC-1BAA-2F5671496CEE}"/>
              </a:ext>
            </a:extLst>
          </p:cNvPr>
          <p:cNvSpPr txBox="1"/>
          <p:nvPr/>
        </p:nvSpPr>
        <p:spPr>
          <a:xfrm>
            <a:off x="-14372" y="6510643"/>
            <a:ext cx="66800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i="1" dirty="0"/>
              <a:t>Stalin mit und ohne Nikolai </a:t>
            </a:r>
            <a:r>
              <a:rPr lang="de-DE" sz="1000" i="1" dirty="0" err="1"/>
              <a:t>Yezhov</a:t>
            </a:r>
            <a:r>
              <a:rPr lang="de-DE" sz="1000" i="1" dirty="0"/>
              <a:t>, Chef der Geheimpolizei, (1930er), Moskau-Wolga Kanal. Bildquelle: Unbekannter Fotograf</a:t>
            </a:r>
          </a:p>
        </p:txBody>
      </p:sp>
    </p:spTree>
    <p:extLst>
      <p:ext uri="{BB962C8B-B14F-4D97-AF65-F5344CB8AC3E}">
        <p14:creationId xmlns:p14="http://schemas.microsoft.com/office/powerpoint/2010/main" val="1406269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924DF-C744-7878-2CF6-A3C40057E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E03B9-9E15-E92C-BE34-8A6A2A5E5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5164" y="382059"/>
            <a:ext cx="3703436" cy="1342750"/>
          </a:xfrm>
        </p:spPr>
        <p:txBody>
          <a:bodyPr/>
          <a:lstStyle/>
          <a:p>
            <a:r>
              <a:rPr lang="en-US" dirty="0">
                <a:ea typeface="Calibri Light"/>
                <a:cs typeface="Calibri Light"/>
              </a:rPr>
              <a:t>So </a:t>
            </a:r>
            <a:r>
              <a:rPr lang="en-US" dirty="0" err="1">
                <a:ea typeface="Calibri Light"/>
                <a:cs typeface="Calibri Light"/>
              </a:rPr>
              <a:t>checkst</a:t>
            </a:r>
            <a:r>
              <a:rPr lang="en-US" dirty="0">
                <a:ea typeface="Calibri Light"/>
                <a:cs typeface="Calibri Light"/>
              </a:rPr>
              <a:t> Du </a:t>
            </a:r>
            <a:r>
              <a:rPr lang="en-US" dirty="0" err="1">
                <a:ea typeface="Calibri Light"/>
                <a:cs typeface="Calibri Light"/>
              </a:rPr>
              <a:t>Nachrichten</a:t>
            </a:r>
            <a:r>
              <a:rPr lang="en-US" dirty="0">
                <a:ea typeface="Calibri Light"/>
                <a:cs typeface="Calibri Light"/>
              </a:rPr>
              <a:t>!</a:t>
            </a:r>
            <a:endParaRPr lang="en-US" dirty="0"/>
          </a:p>
        </p:txBody>
      </p:sp>
      <p:pic>
        <p:nvPicPr>
          <p:cNvPr id="4" name="Grafik 3" descr="Ein Bild, das Text, Schrift, Screenshot, weiß enthält.&#10;&#10;KI-generierte Inhalte können fehlerhaft sein.">
            <a:extLst>
              <a:ext uri="{FF2B5EF4-FFF2-40B4-BE49-F238E27FC236}">
                <a16:creationId xmlns:a16="http://schemas.microsoft.com/office/drawing/2014/main" id="{F67E11F2-91EE-333F-9F1A-4203034E2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98" y="1451907"/>
            <a:ext cx="4676698" cy="274756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AF7E1170-2378-BFCF-8EA7-5D254B632BDF}"/>
              </a:ext>
            </a:extLst>
          </p:cNvPr>
          <p:cNvSpPr txBox="1"/>
          <p:nvPr/>
        </p:nvSpPr>
        <p:spPr>
          <a:xfrm>
            <a:off x="6705600" y="2048932"/>
            <a:ext cx="418185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de-DE" sz="2200" b="1" dirty="0"/>
              <a:t>Quelle</a:t>
            </a:r>
            <a:r>
              <a:rPr lang="de-DE" sz="2200" dirty="0"/>
              <a:t>: Wer hat die Nachricht geschrieben?</a:t>
            </a:r>
          </a:p>
          <a:p>
            <a:pPr marL="342900" indent="-342900">
              <a:buAutoNum type="arabicPeriod"/>
            </a:pPr>
            <a:r>
              <a:rPr lang="de-DE" sz="2200" b="1" dirty="0"/>
              <a:t>Aufmerksamkeit: </a:t>
            </a:r>
            <a:r>
              <a:rPr lang="de-DE" sz="2200" dirty="0"/>
              <a:t>Ist die Nachricht reißerisch geschrieben?</a:t>
            </a:r>
          </a:p>
          <a:p>
            <a:pPr marL="342900" indent="-342900">
              <a:buAutoNum type="arabicPeriod"/>
            </a:pPr>
            <a:r>
              <a:rPr lang="de-DE" sz="2200" b="1" dirty="0"/>
              <a:t>Rechtschreibung und Zeichensetzung: </a:t>
            </a:r>
            <a:r>
              <a:rPr lang="de-DE" sz="2200" dirty="0"/>
              <a:t>Sind Fehler im Text?</a:t>
            </a:r>
          </a:p>
          <a:p>
            <a:pPr marL="342900" indent="-342900">
              <a:buAutoNum type="arabicPeriod"/>
            </a:pPr>
            <a:r>
              <a:rPr lang="de-DE" sz="2200" b="1" dirty="0"/>
              <a:t>Kettenbrief: </a:t>
            </a:r>
            <a:r>
              <a:rPr lang="de-DE" sz="2200" dirty="0"/>
              <a:t>Soll man die Nachricht weiterschicken?</a:t>
            </a:r>
          </a:p>
          <a:p>
            <a:pPr marL="342900" indent="-342900">
              <a:buAutoNum type="arabicPeriod"/>
            </a:pPr>
            <a:r>
              <a:rPr lang="de-DE" sz="2200" b="1" dirty="0"/>
              <a:t>Bauchgefühl &amp; Köpfchen: </a:t>
            </a:r>
            <a:r>
              <a:rPr lang="de-DE" sz="2200" dirty="0"/>
              <a:t>Kann die Nachricht überhaupt stimmen?</a:t>
            </a:r>
          </a:p>
        </p:txBody>
      </p:sp>
    </p:spTree>
    <p:extLst>
      <p:ext uri="{BB962C8B-B14F-4D97-AF65-F5344CB8AC3E}">
        <p14:creationId xmlns:p14="http://schemas.microsoft.com/office/powerpoint/2010/main" val="9307349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6B47A-9F39-A76C-B0D6-922E2123E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Calibri"/>
                <a:ea typeface="Calibri"/>
                <a:cs typeface="Calibri"/>
              </a:rPr>
              <a:t>Viele </a:t>
            </a:r>
            <a:r>
              <a:rPr lang="en-US" sz="4000" dirty="0" err="1">
                <a:latin typeface="Calibri"/>
                <a:ea typeface="Calibri"/>
                <a:cs typeface="Calibri"/>
              </a:rPr>
              <a:t>Nachrichten</a:t>
            </a:r>
            <a:r>
              <a:rPr lang="en-US" sz="4000" dirty="0">
                <a:latin typeface="Calibri"/>
                <a:ea typeface="Calibri"/>
                <a:cs typeface="Calibri"/>
              </a:rPr>
              <a:t> </a:t>
            </a:r>
            <a:r>
              <a:rPr lang="en-US" sz="4000" dirty="0" err="1">
                <a:latin typeface="Calibri"/>
                <a:ea typeface="Calibri"/>
                <a:cs typeface="Calibri"/>
              </a:rPr>
              <a:t>im</a:t>
            </a:r>
            <a:r>
              <a:rPr lang="en-US" sz="4000" dirty="0">
                <a:latin typeface="Calibri"/>
                <a:ea typeface="Calibri"/>
                <a:cs typeface="Calibri"/>
              </a:rPr>
              <a:t> Internet </a:t>
            </a:r>
            <a:r>
              <a:rPr lang="en-US" sz="4000" dirty="0" err="1">
                <a:latin typeface="Calibri"/>
                <a:ea typeface="Calibri"/>
                <a:cs typeface="Calibri"/>
              </a:rPr>
              <a:t>stimmen</a:t>
            </a:r>
            <a:r>
              <a:rPr lang="en-US" sz="4000" dirty="0">
                <a:latin typeface="Calibri"/>
                <a:ea typeface="Calibri"/>
                <a:cs typeface="Calibri"/>
              </a:rPr>
              <a:t> nicht!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4C54C-884E-AC96-5364-EC128786A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3200" dirty="0">
                <a:ea typeface="Calibri"/>
                <a:cs typeface="Calibri"/>
              </a:rPr>
              <a:t>Wenn du nicht </a:t>
            </a:r>
            <a:r>
              <a:rPr lang="en-US" sz="3200" dirty="0" err="1">
                <a:ea typeface="Calibri"/>
                <a:cs typeface="Calibri"/>
              </a:rPr>
              <a:t>sicher</a:t>
            </a:r>
            <a:r>
              <a:rPr lang="en-US" sz="3200" dirty="0">
                <a:ea typeface="Calibri"/>
                <a:cs typeface="Calibri"/>
              </a:rPr>
              <a:t> </a:t>
            </a:r>
            <a:r>
              <a:rPr lang="en-US" sz="3200" dirty="0" err="1">
                <a:ea typeface="Calibri"/>
                <a:cs typeface="Calibri"/>
              </a:rPr>
              <a:t>bist</a:t>
            </a:r>
            <a:r>
              <a:rPr lang="en-US" sz="3200" dirty="0">
                <a:ea typeface="Calibri"/>
                <a:cs typeface="Calibri"/>
              </a:rPr>
              <a:t>, </a:t>
            </a:r>
            <a:r>
              <a:rPr lang="en-US" sz="3200" dirty="0" err="1">
                <a:ea typeface="Calibri"/>
                <a:cs typeface="Calibri"/>
              </a:rPr>
              <a:t>ob</a:t>
            </a:r>
            <a:r>
              <a:rPr lang="en-US" sz="3200" dirty="0">
                <a:ea typeface="Calibri"/>
                <a:cs typeface="Calibri"/>
              </a:rPr>
              <a:t> </a:t>
            </a:r>
            <a:r>
              <a:rPr lang="en-US" sz="3200" dirty="0" err="1">
                <a:ea typeface="Calibri"/>
                <a:cs typeface="Calibri"/>
              </a:rPr>
              <a:t>eine</a:t>
            </a:r>
            <a:r>
              <a:rPr lang="en-US" sz="3200" dirty="0">
                <a:ea typeface="Calibri"/>
                <a:cs typeface="Calibri"/>
              </a:rPr>
              <a:t> </a:t>
            </a:r>
            <a:r>
              <a:rPr lang="en-US" sz="3200" dirty="0" err="1">
                <a:ea typeface="Calibri"/>
                <a:cs typeface="Calibri"/>
              </a:rPr>
              <a:t>Nachricht</a:t>
            </a:r>
            <a:r>
              <a:rPr lang="en-US" sz="3200" dirty="0">
                <a:ea typeface="Calibri"/>
                <a:cs typeface="Calibri"/>
              </a:rPr>
              <a:t> </a:t>
            </a:r>
            <a:r>
              <a:rPr lang="en-US" sz="3200" dirty="0" err="1">
                <a:ea typeface="Calibri"/>
                <a:cs typeface="Calibri"/>
              </a:rPr>
              <a:t>stimmt</a:t>
            </a:r>
            <a:r>
              <a:rPr lang="en-US" sz="3200" dirty="0">
                <a:ea typeface="Calibri"/>
                <a:cs typeface="Calibri"/>
              </a:rPr>
              <a:t>: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r>
              <a:rPr lang="en-US">
                <a:ea typeface="+mn-lt"/>
                <a:cs typeface="+mn-lt"/>
              </a:rPr>
              <a:t>➡️ </a:t>
            </a:r>
            <a:r>
              <a:rPr lang="en-US" err="1">
                <a:ea typeface="Calibri"/>
                <a:cs typeface="Calibri"/>
              </a:rPr>
              <a:t>Höre</a:t>
            </a:r>
            <a:r>
              <a:rPr lang="en-US" dirty="0">
                <a:ea typeface="Calibri"/>
                <a:cs typeface="Calibri"/>
              </a:rPr>
              <a:t> auf </a:t>
            </a:r>
            <a:r>
              <a:rPr lang="en-US" err="1">
                <a:ea typeface="Calibri"/>
                <a:cs typeface="Calibri"/>
              </a:rPr>
              <a:t>dein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Bauchgefühl</a:t>
            </a:r>
            <a:r>
              <a:rPr lang="en-US" dirty="0">
                <a:ea typeface="Calibri"/>
                <a:cs typeface="Calibri"/>
              </a:rPr>
              <a:t>!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r>
              <a:rPr lang="en-US" dirty="0">
                <a:latin typeface="Calibri" panose="020F0502020204030204"/>
                <a:ea typeface="Calibri" panose="020F0502020204030204"/>
                <a:cs typeface="Calibri" panose="020F0502020204030204"/>
              </a:rPr>
              <a:t>➡️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ea typeface="Calibri"/>
                <a:cs typeface="Calibri"/>
              </a:rPr>
              <a:t>Leite die </a:t>
            </a:r>
            <a:r>
              <a:rPr lang="en-US" dirty="0" err="1">
                <a:ea typeface="Calibri"/>
                <a:cs typeface="Calibri"/>
              </a:rPr>
              <a:t>Nachricht</a:t>
            </a:r>
            <a:r>
              <a:rPr lang="en-US" dirty="0">
                <a:ea typeface="Calibri"/>
                <a:cs typeface="Calibri"/>
              </a:rPr>
              <a:t> NICHT </a:t>
            </a:r>
            <a:r>
              <a:rPr lang="en-US" dirty="0" err="1">
                <a:ea typeface="Calibri"/>
                <a:cs typeface="Calibri"/>
              </a:rPr>
              <a:t>weiter</a:t>
            </a:r>
            <a:r>
              <a:rPr lang="en-US" dirty="0">
                <a:ea typeface="Calibri"/>
                <a:cs typeface="Calibri"/>
              </a:rPr>
              <a:t>!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➡️ Frag </a:t>
            </a:r>
            <a:r>
              <a:rPr lang="en-US" dirty="0" err="1">
                <a:ea typeface="Calibri"/>
                <a:cs typeface="Calibri"/>
              </a:rPr>
              <a:t>einen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Erwachsenen</a:t>
            </a:r>
            <a:r>
              <a:rPr lang="en-US" dirty="0">
                <a:ea typeface="Calibri"/>
                <a:cs typeface="Calibri"/>
              </a:rPr>
              <a:t> um Hilfe!</a:t>
            </a:r>
            <a:endParaRPr lang="en-US" dirty="0"/>
          </a:p>
          <a:p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8745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FA46A543-22B2-AD67-C38B-47E8D778CC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Untertitel 7">
            <a:extLst>
              <a:ext uri="{FF2B5EF4-FFF2-40B4-BE49-F238E27FC236}">
                <a16:creationId xmlns:a16="http://schemas.microsoft.com/office/drawing/2014/main" id="{766BF286-B81D-56D7-E952-A2BC96C5B3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F001423C-2B2A-4583-74F3-8E9E3233C7E3}"/>
              </a:ext>
            </a:extLst>
          </p:cNvPr>
          <p:cNvSpPr/>
          <p:nvPr/>
        </p:nvSpPr>
        <p:spPr>
          <a:xfrm>
            <a:off x="-46049" y="-136503"/>
            <a:ext cx="12400317" cy="7131005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 descr="Ein Bild, das Text, Hut, Animierter Cartoon, Animation enthält.&#10;&#10;KI-generierte Inhalte können fehlerhaft sein.">
            <a:extLst>
              <a:ext uri="{FF2B5EF4-FFF2-40B4-BE49-F238E27FC236}">
                <a16:creationId xmlns:a16="http://schemas.microsoft.com/office/drawing/2014/main" id="{03B6F949-A709-8B48-85A6-8830810C2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326" y="0"/>
            <a:ext cx="7772400" cy="6665099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EB4BF393-4104-DF5D-71B9-EFFA255832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30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1DA2B-8C60-240A-C1EB-D1A750DED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SWR </a:t>
            </a:r>
            <a:r>
              <a:rPr lang="en-US" dirty="0" err="1"/>
              <a:t>Fakefinder</a:t>
            </a:r>
            <a:r>
              <a:rPr lang="en-US" dirty="0"/>
              <a:t> Kids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F943F35-50D6-B5A5-BF12-C5DD718BF1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9150" y="2060665"/>
            <a:ext cx="3913700" cy="388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3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5987C99D-2954-4777-2922-92080B576097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1301669-6399-11FF-1B04-128876ECA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1D8EE69A-C688-DDE4-5E27-E9245A0286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5" t="31650" r="34160" b="8783"/>
          <a:stretch>
            <a:fillRect/>
          </a:stretch>
        </p:blipFill>
        <p:spPr>
          <a:xfrm>
            <a:off x="3521671" y="-28924"/>
            <a:ext cx="5148658" cy="685834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F69370C-4D82-B1F9-C6B7-6810623BAB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6" name="Grafik 5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2BA10F6F-0EEE-0977-4488-1E5ED957D0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010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612FC895-8EDE-8A4F-2CE8-1ED7D6A5091D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111A7E0-01A0-FDD2-DCC9-5BB6C140A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Webseite, Software, Website enthält.&#10;&#10;KI-generierte Inhalte können fehlerhaft sein.">
            <a:extLst>
              <a:ext uri="{FF2B5EF4-FFF2-40B4-BE49-F238E27FC236}">
                <a16:creationId xmlns:a16="http://schemas.microsoft.com/office/drawing/2014/main" id="{137CEA77-E5E5-27D3-6771-73362383E6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7" t="31764" r="34722" b="9988"/>
          <a:stretch>
            <a:fillRect/>
          </a:stretch>
        </p:blipFill>
        <p:spPr>
          <a:xfrm>
            <a:off x="3471333" y="14150"/>
            <a:ext cx="5249333" cy="6829699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AA6AAD-F951-F7D7-3D11-2819E0992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B858C310-B5B0-3073-F2F6-BCC6870B82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4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6C7E0BC2-F04C-9655-2B23-3796BF99AF97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EC2C2C6-F3DB-3D40-61CB-265D75BD6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Menschliches Gesicht, Screenshot, Person enthält.&#10;&#10;KI-generierte Inhalte können fehlerhaft sein.">
            <a:extLst>
              <a:ext uri="{FF2B5EF4-FFF2-40B4-BE49-F238E27FC236}">
                <a16:creationId xmlns:a16="http://schemas.microsoft.com/office/drawing/2014/main" id="{1A0F5F6E-326C-4F78-77A5-0D67128910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5" t="31542" r="34941" b="10083"/>
          <a:stretch>
            <a:fillRect/>
          </a:stretch>
        </p:blipFill>
        <p:spPr>
          <a:xfrm>
            <a:off x="3479800" y="-3661"/>
            <a:ext cx="5232400" cy="6861661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49849B-FD6C-974A-3273-6F980E15C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5E6AC3B7-4F0D-8BDD-2EFD-6F57F550E4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84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CA6A561E-8BE3-EB11-561B-34E4CF7770F3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13B22A-A25C-1138-9E25-AF0D0BBD3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Menschliches Gesicht, Screenshot, Person enthält.&#10;&#10;KI-generierte Inhalte können fehlerhaft sein.">
            <a:extLst>
              <a:ext uri="{FF2B5EF4-FFF2-40B4-BE49-F238E27FC236}">
                <a16:creationId xmlns:a16="http://schemas.microsoft.com/office/drawing/2014/main" id="{6380DC3F-D321-4F38-1E89-4FB74D8288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7" t="31614" r="34861" b="10139"/>
          <a:stretch>
            <a:fillRect/>
          </a:stretch>
        </p:blipFill>
        <p:spPr>
          <a:xfrm>
            <a:off x="3471333" y="-2327"/>
            <a:ext cx="5249333" cy="6860327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8ED43E-E58A-7DE3-EF88-2EF2C9863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3D2A4513-F5B9-15BE-91D5-22944BAE5C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212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4CA2AC9C-7F05-CCF0-08C6-685E0AB517B8}"/>
              </a:ext>
            </a:extLst>
          </p:cNvPr>
          <p:cNvSpPr/>
          <p:nvPr/>
        </p:nvSpPr>
        <p:spPr>
          <a:xfrm>
            <a:off x="0" y="11031"/>
            <a:ext cx="12478871" cy="7274859"/>
          </a:xfrm>
          <a:prstGeom prst="rect">
            <a:avLst/>
          </a:prstGeom>
          <a:solidFill>
            <a:srgbClr val="0CA5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A11DDB-9A96-46C9-29B8-C3ABE15DE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Text, Screenshot, Website, Webseite enthält.&#10;&#10;KI-generierte Inhalte können fehlerhaft sein.">
            <a:extLst>
              <a:ext uri="{FF2B5EF4-FFF2-40B4-BE49-F238E27FC236}">
                <a16:creationId xmlns:a16="http://schemas.microsoft.com/office/drawing/2014/main" id="{9C6BC49B-AA7C-14EE-9FB1-50BDA1E5F8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7" t="31614" r="34722" b="10139"/>
          <a:stretch>
            <a:fillRect/>
          </a:stretch>
        </p:blipFill>
        <p:spPr>
          <a:xfrm>
            <a:off x="3462867" y="25536"/>
            <a:ext cx="5266266" cy="685173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7B93C71-4B79-B703-536F-476627EE7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1" y="499613"/>
            <a:ext cx="3457755" cy="3457755"/>
          </a:xfrm>
          <a:prstGeom prst="rect">
            <a:avLst/>
          </a:prstGeom>
        </p:spPr>
      </p:pic>
      <p:pic>
        <p:nvPicPr>
          <p:cNvPr id="3" name="Grafik 2" descr="Ein Bild, das Grafiken, Schrift, Grafikdesign, Screenshot enthält.&#10;&#10;KI-generierte Inhalte können fehlerhaft sein.">
            <a:extLst>
              <a:ext uri="{FF2B5EF4-FFF2-40B4-BE49-F238E27FC236}">
                <a16:creationId xmlns:a16="http://schemas.microsoft.com/office/drawing/2014/main" id="{FB37A177-355B-C90A-64B5-E4DF074F36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052" y="6216087"/>
            <a:ext cx="1522602" cy="4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91633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05C8AFC8550A5429265EB195DDC61FD" ma:contentTypeVersion="13" ma:contentTypeDescription="Ein neues Dokument erstellen." ma:contentTypeScope="" ma:versionID="bc2b4cbb5cd59205aad12f3a3c732ccf">
  <xsd:schema xmlns:xsd="http://www.w3.org/2001/XMLSchema" xmlns:xs="http://www.w3.org/2001/XMLSchema" xmlns:p="http://schemas.microsoft.com/office/2006/metadata/properties" xmlns:ns2="6ce83f78-2429-4eec-b73d-805697221eca" xmlns:ns3="83fa175f-b17e-4383-bc34-8eaf902e2e94" targetNamespace="http://schemas.microsoft.com/office/2006/metadata/properties" ma:root="true" ma:fieldsID="d155d00f6db462b3c7886427707223cf" ns2:_="" ns3:_="">
    <xsd:import namespace="6ce83f78-2429-4eec-b73d-805697221eca"/>
    <xsd:import namespace="83fa175f-b17e-4383-bc34-8eaf902e2e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e83f78-2429-4eec-b73d-805697221e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dcacf08d-23c3-46b2-be2d-52d55c54406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fa175f-b17e-4383-bc34-8eaf902e2e9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7c7d5ad-50e6-4a2e-a635-08827db9d202}" ma:internalName="TaxCatchAll" ma:showField="CatchAllData" ma:web="83fa175f-b17e-4383-bc34-8eaf902e2e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fa175f-b17e-4383-bc34-8eaf902e2e94" xsi:nil="true"/>
    <lcf76f155ced4ddcb4097134ff3c332f xmlns="6ce83f78-2429-4eec-b73d-805697221ec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A27469C-1765-4F6B-9428-6E6DFF113D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B0E2F17-1AC8-4ECB-8798-4896E87845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e83f78-2429-4eec-b73d-805697221eca"/>
    <ds:schemaRef ds:uri="83fa175f-b17e-4383-bc34-8eaf902e2e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F0E42C8-9BD1-456E-A274-A8397EF97F89}">
  <ds:schemaRefs>
    <ds:schemaRef ds:uri="http://schemas.microsoft.com/office/2006/metadata/properties"/>
    <ds:schemaRef ds:uri="http://purl.org/dc/elements/1.1/"/>
    <ds:schemaRef ds:uri="83fa175f-b17e-4383-bc34-8eaf902e2e94"/>
    <ds:schemaRef ds:uri="http://purl.org/dc/terms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6ce83f78-2429-4eec-b73d-805697221ec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Microsoft Macintosh PowerPoint</Application>
  <PresentationFormat>Breitbild</PresentationFormat>
  <Paragraphs>17</Paragraphs>
  <Slides>21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Larissa</vt:lpstr>
      <vt:lpstr>Ist das fake? – Desinformation im Internet</vt:lpstr>
      <vt:lpstr>Fakes haben eine lange Geschichte</vt:lpstr>
      <vt:lpstr>PowerPoint-Präsentation</vt:lpstr>
      <vt:lpstr>SWR Fakefinder Kids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Neue Nachricht im Klassenchat!</vt:lpstr>
      <vt:lpstr>So checkst Du Nachrichten!</vt:lpstr>
      <vt:lpstr>Viele Nachrichten im Internet stimmen nicht!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/>
  <cp:lastModifiedBy>robert rymes</cp:lastModifiedBy>
  <cp:revision>490</cp:revision>
  <dcterms:created xsi:type="dcterms:W3CDTF">2023-06-15T08:58:49Z</dcterms:created>
  <dcterms:modified xsi:type="dcterms:W3CDTF">2026-03-24T09:48:57Z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0x010100705C8AFC8550A5429265EB195DDC61FD</vt:lpwstr>
  </property>
  <property fmtid="{D5CDD505-2E9C-101B-9397-08002B2CF9AE}" pid="3" name="xd_ProgID">
    <vt:lpwstr/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  <property fmtid="{D5CDD505-2E9C-101B-9397-08002B2CF9AE}" pid="11" name="SharedWithUsers">
    <vt:lpwstr>13;#Jochen Keil</vt:lpwstr>
  </property>
  <property fmtid="{D5CDD505-2E9C-101B-9397-08002B2CF9AE}" pid="12" name="MediaServiceImageTags">
    <vt:lpwstr/>
  </property>
</Properties>
</file>